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6" r:id="rId1"/>
  </p:sldMasterIdLst>
  <p:sldIdLst>
    <p:sldId id="257" r:id="rId2"/>
    <p:sldId id="258" r:id="rId3"/>
    <p:sldId id="278" r:id="rId4"/>
    <p:sldId id="259" r:id="rId5"/>
    <p:sldId id="263" r:id="rId6"/>
    <p:sldId id="276" r:id="rId7"/>
    <p:sldId id="266" r:id="rId8"/>
    <p:sldId id="270" r:id="rId9"/>
    <p:sldId id="271" r:id="rId10"/>
    <p:sldId id="282" r:id="rId11"/>
    <p:sldId id="283" r:id="rId12"/>
    <p:sldId id="284" r:id="rId13"/>
    <p:sldId id="285" r:id="rId14"/>
    <p:sldId id="286" r:id="rId15"/>
    <p:sldId id="289" r:id="rId16"/>
    <p:sldId id="287" r:id="rId17"/>
    <p:sldId id="288" r:id="rId18"/>
    <p:sldId id="291" r:id="rId19"/>
    <p:sldId id="292" r:id="rId20"/>
    <p:sldId id="280" r:id="rId21"/>
    <p:sldId id="268" r:id="rId22"/>
    <p:sldId id="260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59"/>
    <p:restoredTop sz="94665"/>
  </p:normalViewPr>
  <p:slideViewPr>
    <p:cSldViewPr snapToGrid="0" snapToObjects="1">
      <p:cViewPr varScale="1">
        <p:scale>
          <a:sx n="115" d="100"/>
          <a:sy n="115" d="100"/>
        </p:scale>
        <p:origin x="2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E723E-58D4-FB4D-B4D0-19DD7456739D}" type="datetimeFigureOut">
              <a:rPr lang="fr-FR" smtClean="0"/>
              <a:t>16/01/2022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F16BF-5F25-9A42-A23C-AEF2759E989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2709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E723E-58D4-FB4D-B4D0-19DD7456739D}" type="datetimeFigureOut">
              <a:rPr lang="fr-FR" smtClean="0"/>
              <a:t>16/01/2022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F16BF-5F25-9A42-A23C-AEF2759E989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6856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E723E-58D4-FB4D-B4D0-19DD7456739D}" type="datetimeFigureOut">
              <a:rPr lang="fr-FR" smtClean="0"/>
              <a:t>16/01/2022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F16BF-5F25-9A42-A23C-AEF2759E989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1864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E723E-58D4-FB4D-B4D0-19DD7456739D}" type="datetimeFigureOut">
              <a:rPr lang="fr-FR" smtClean="0"/>
              <a:t>16/01/2022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F16BF-5F25-9A42-A23C-AEF2759E9894}" type="slidenum">
              <a:rPr lang="fr-FR" smtClean="0"/>
              <a:t>‹#›</a:t>
            </a:fld>
            <a:endParaRPr lang="fr-FR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97922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E723E-58D4-FB4D-B4D0-19DD7456739D}" type="datetimeFigureOut">
              <a:rPr lang="fr-FR" smtClean="0"/>
              <a:t>16/01/2022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F16BF-5F25-9A42-A23C-AEF2759E989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87269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E723E-58D4-FB4D-B4D0-19DD7456739D}" type="datetimeFigureOut">
              <a:rPr lang="fr-FR" smtClean="0"/>
              <a:t>16/01/2022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F16BF-5F25-9A42-A23C-AEF2759E989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41117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E723E-58D4-FB4D-B4D0-19DD7456739D}" type="datetimeFigureOut">
              <a:rPr lang="fr-FR" smtClean="0"/>
              <a:t>16/01/2022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F16BF-5F25-9A42-A23C-AEF2759E989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5637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E723E-58D4-FB4D-B4D0-19DD7456739D}" type="datetimeFigureOut">
              <a:rPr lang="fr-FR" smtClean="0"/>
              <a:t>16/01/2022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F16BF-5F25-9A42-A23C-AEF2759E989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15256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E723E-58D4-FB4D-B4D0-19DD7456739D}" type="datetimeFigureOut">
              <a:rPr lang="fr-FR" smtClean="0"/>
              <a:t>16/01/2022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F16BF-5F25-9A42-A23C-AEF2759E989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46258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E723E-58D4-FB4D-B4D0-19DD7456739D}" type="datetimeFigureOut">
              <a:rPr lang="fr-FR" smtClean="0"/>
              <a:t>16/01/2022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F16BF-5F25-9A42-A23C-AEF2759E989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1233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E723E-58D4-FB4D-B4D0-19DD7456739D}" type="datetimeFigureOut">
              <a:rPr lang="fr-FR" smtClean="0"/>
              <a:t>16/01/2022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F16BF-5F25-9A42-A23C-AEF2759E989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3213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E723E-58D4-FB4D-B4D0-19DD7456739D}" type="datetimeFigureOut">
              <a:rPr lang="fr-FR" smtClean="0"/>
              <a:t>16/01/2022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F16BF-5F25-9A42-A23C-AEF2759E989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7752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E723E-58D4-FB4D-B4D0-19DD7456739D}" type="datetimeFigureOut">
              <a:rPr lang="fr-FR" smtClean="0"/>
              <a:t>16/01/2022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F16BF-5F25-9A42-A23C-AEF2759E989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5914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E723E-58D4-FB4D-B4D0-19DD7456739D}" type="datetimeFigureOut">
              <a:rPr lang="fr-FR" smtClean="0"/>
              <a:t>16/01/2022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F16BF-5F25-9A42-A23C-AEF2759E989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5611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E723E-58D4-FB4D-B4D0-19DD7456739D}" type="datetimeFigureOut">
              <a:rPr lang="fr-FR" smtClean="0"/>
              <a:t>16/01/2022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F16BF-5F25-9A42-A23C-AEF2759E989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9853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E723E-58D4-FB4D-B4D0-19DD7456739D}" type="datetimeFigureOut">
              <a:rPr lang="fr-FR" smtClean="0"/>
              <a:t>16/01/2022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F16BF-5F25-9A42-A23C-AEF2759E989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1350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E723E-58D4-FB4D-B4D0-19DD7456739D}" type="datetimeFigureOut">
              <a:rPr lang="fr-FR" smtClean="0"/>
              <a:t>16/01/2022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F16BF-5F25-9A42-A23C-AEF2759E989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3698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E723E-58D4-FB4D-B4D0-19DD7456739D}" type="datetimeFigureOut">
              <a:rPr lang="fr-FR" smtClean="0"/>
              <a:t>16/01/2022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F16BF-5F25-9A42-A23C-AEF2759E989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641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15E723E-58D4-FB4D-B4D0-19DD7456739D}" type="datetimeFigureOut">
              <a:rPr lang="fr-FR" smtClean="0"/>
              <a:t>16/01/2022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70F16BF-5F25-9A42-A23C-AEF2759E989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152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  <p:sldLayoutId id="2147483761" r:id="rId15"/>
    <p:sldLayoutId id="2147483762" r:id="rId16"/>
    <p:sldLayoutId id="2147483763" r:id="rId17"/>
    <p:sldLayoutId id="2147483764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9A0F0AC6-A89F-416B-9FA4-48E664065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C31AA009-40AD-4098-8AE7-680CA35C6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63B6C0C-65BB-4F38-9C8A-0892266F8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D77137-01B7-45E4-AA14-CD9E779B4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A3DB96-3DEA-6344-98DA-8F92B836B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1365957"/>
            <a:ext cx="10364452" cy="40414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b="1" dirty="0"/>
              <a:t>Segmentation and characterization </a:t>
            </a:r>
            <a:br>
              <a:rPr lang="en-US" sz="5000" b="1" dirty="0"/>
            </a:br>
            <a:r>
              <a:rPr lang="en-US" sz="5000" b="1" dirty="0"/>
              <a:t>of nuclear structures</a:t>
            </a:r>
            <a:br>
              <a:rPr lang="he-IL" sz="5000" b="1" dirty="0"/>
            </a:br>
            <a:r>
              <a:rPr lang="en-US" sz="5000" b="1" dirty="0"/>
              <a:t> in super</a:t>
            </a:r>
            <a:r>
              <a:rPr lang="he-IL" sz="5000" b="1" dirty="0"/>
              <a:t>-</a:t>
            </a:r>
            <a:r>
              <a:rPr lang="en-US" sz="5000" b="1" dirty="0"/>
              <a:t>resolution </a:t>
            </a:r>
            <a:br>
              <a:rPr lang="he-IL" sz="5000" b="1" dirty="0"/>
            </a:br>
            <a:r>
              <a:rPr lang="en-US" sz="5000" b="1" dirty="0"/>
              <a:t>microscopy images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1597859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284BA-3816-D84E-9F1C-A962C6C2D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CHANNEL ONE segmentation (1) : </a:t>
            </a:r>
            <a:r>
              <a:rPr lang="fr-FR" dirty="0" err="1"/>
              <a:t>Separate</a:t>
            </a:r>
            <a:r>
              <a:rPr lang="fr-FR" dirty="0"/>
              <a:t> the </a:t>
            </a:r>
            <a:r>
              <a:rPr lang="fr-FR" dirty="0" err="1"/>
              <a:t>bacteria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background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AB43AD-21BB-DA40-8090-2476555DC8C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fr-FR" sz="2000" dirty="0"/>
          </a:p>
          <a:p>
            <a:r>
              <a:rPr lang="fr-FR" sz="2000" dirty="0"/>
              <a:t>BASED ON THE HISTOGRAM ABOVE, IT APPEARS THAT the background and </a:t>
            </a:r>
            <a:r>
              <a:rPr lang="fr-FR" sz="2000" dirty="0" err="1"/>
              <a:t>foreground</a:t>
            </a:r>
            <a:r>
              <a:rPr lang="fr-FR" sz="2000" dirty="0"/>
              <a:t> are </a:t>
            </a:r>
            <a:r>
              <a:rPr lang="fr-FR" sz="2000" dirty="0" err="1"/>
              <a:t>separable</a:t>
            </a:r>
            <a:r>
              <a:rPr lang="fr-FR" sz="2000" dirty="0"/>
              <a:t> </a:t>
            </a:r>
            <a:r>
              <a:rPr lang="fr-FR" sz="2000" dirty="0" err="1"/>
              <a:t>using</a:t>
            </a:r>
            <a:r>
              <a:rPr lang="fr-FR" sz="2000" dirty="0"/>
              <a:t> a single </a:t>
            </a:r>
            <a:r>
              <a:rPr lang="fr-FR" sz="2000" dirty="0" err="1"/>
              <a:t>intensity</a:t>
            </a:r>
            <a:r>
              <a:rPr lang="fr-FR" sz="2000" dirty="0"/>
              <a:t> </a:t>
            </a:r>
            <a:r>
              <a:rPr lang="fr-FR" sz="2000" dirty="0" err="1"/>
              <a:t>threshold</a:t>
            </a:r>
            <a:r>
              <a:rPr lang="fr-FR" sz="2000" dirty="0"/>
              <a:t>. 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C062A7-8A8D-43F2-8B00-A342FA63355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DD9547-D882-4639-944E-AF8E0E7FE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499" y="609600"/>
            <a:ext cx="4744472" cy="484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377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B91A8-5DB9-7D40-A75E-5A11064C6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960528"/>
            <a:ext cx="3935688" cy="2023252"/>
          </a:xfrm>
        </p:spPr>
        <p:txBody>
          <a:bodyPr>
            <a:normAutofit fontScale="90000"/>
          </a:bodyPr>
          <a:lstStyle/>
          <a:p>
            <a:r>
              <a:rPr lang="fr-FR" dirty="0"/>
              <a:t>CHANNEL ONE segmentation (2) : Mark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potential</a:t>
            </a:r>
            <a:r>
              <a:rPr lang="fr-FR" dirty="0"/>
              <a:t> </a:t>
            </a:r>
            <a:r>
              <a:rPr lang="fr-FR" dirty="0" err="1"/>
              <a:t>bacterium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unique label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E3AB11-1EF3-004E-8ACC-1E131A6B925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78413" y="962388"/>
            <a:ext cx="6199187" cy="447602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50E304-8EA3-984D-932A-0F58AF88412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r>
              <a:rPr lang="fr-FR" dirty="0"/>
              <a:t>ENV. 30 000 OBJECTS FOR NOW.</a:t>
            </a:r>
          </a:p>
        </p:txBody>
      </p:sp>
    </p:spTree>
    <p:extLst>
      <p:ext uri="{BB962C8B-B14F-4D97-AF65-F5344CB8AC3E}">
        <p14:creationId xmlns:p14="http://schemas.microsoft.com/office/powerpoint/2010/main" val="4199707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FDFA2-49DB-024A-B49C-0BCF7E1D8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CHANNEL ONE segmentation (3) : </a:t>
            </a:r>
            <a:r>
              <a:rPr lang="fr-FR" dirty="0" err="1"/>
              <a:t>Remove</a:t>
            </a:r>
            <a:r>
              <a:rPr lang="fr-FR" dirty="0"/>
              <a:t> </a:t>
            </a:r>
            <a:r>
              <a:rPr lang="fr-FR" dirty="0" err="1"/>
              <a:t>small</a:t>
            </a:r>
            <a:r>
              <a:rPr lang="fr-FR" dirty="0"/>
              <a:t> </a:t>
            </a:r>
            <a:r>
              <a:rPr lang="fr-FR" dirty="0" err="1"/>
              <a:t>islands</a:t>
            </a:r>
            <a:r>
              <a:rPr lang="fr-FR" dirty="0"/>
              <a:t> and </a:t>
            </a:r>
            <a:r>
              <a:rPr lang="fr-FR" dirty="0" err="1"/>
              <a:t>holes</a:t>
            </a:r>
            <a:endParaRPr lang="fr-FR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43703F7-9BA7-8941-AB25-D0BAA685437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78413" y="1289089"/>
            <a:ext cx="6199187" cy="382262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DF92F4-F630-E14D-A40C-9E1456CB780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fr-FR" dirty="0"/>
          </a:p>
          <a:p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binary</a:t>
            </a:r>
            <a:r>
              <a:rPr lang="fr-FR" dirty="0"/>
              <a:t> </a:t>
            </a:r>
            <a:r>
              <a:rPr lang="fr-FR" dirty="0" err="1"/>
              <a:t>morphological</a:t>
            </a:r>
            <a:r>
              <a:rPr lang="fr-FR" dirty="0"/>
              <a:t> </a:t>
            </a:r>
            <a:r>
              <a:rPr lang="fr-FR" dirty="0" err="1"/>
              <a:t>operations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remove</a:t>
            </a:r>
            <a:r>
              <a:rPr lang="fr-FR" dirty="0"/>
              <a:t> </a:t>
            </a:r>
            <a:r>
              <a:rPr lang="fr-FR" dirty="0" err="1"/>
              <a:t>small</a:t>
            </a:r>
            <a:r>
              <a:rPr lang="fr-FR" dirty="0"/>
              <a:t> </a:t>
            </a:r>
            <a:r>
              <a:rPr lang="fr-FR" dirty="0" err="1"/>
              <a:t>objects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the </a:t>
            </a:r>
            <a:r>
              <a:rPr lang="fr-FR" dirty="0" err="1"/>
              <a:t>opening</a:t>
            </a:r>
            <a:r>
              <a:rPr lang="fr-FR" dirty="0"/>
              <a:t> </a:t>
            </a:r>
            <a:r>
              <a:rPr lang="fr-FR" dirty="0" err="1"/>
              <a:t>operation</a:t>
            </a:r>
            <a:r>
              <a:rPr lang="fr-FR" dirty="0"/>
              <a:t> and </a:t>
            </a:r>
            <a:r>
              <a:rPr lang="fr-FR" dirty="0" err="1"/>
              <a:t>fill</a:t>
            </a:r>
            <a:r>
              <a:rPr lang="fr-FR" dirty="0"/>
              <a:t> </a:t>
            </a:r>
            <a:r>
              <a:rPr lang="fr-FR" dirty="0" err="1"/>
              <a:t>small</a:t>
            </a:r>
            <a:r>
              <a:rPr lang="fr-FR" dirty="0"/>
              <a:t> </a:t>
            </a:r>
            <a:r>
              <a:rPr lang="fr-FR" dirty="0" err="1"/>
              <a:t>holes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the </a:t>
            </a:r>
            <a:r>
              <a:rPr lang="fr-FR" dirty="0" err="1"/>
              <a:t>closing</a:t>
            </a:r>
            <a:r>
              <a:rPr lang="fr-FR" dirty="0"/>
              <a:t> </a:t>
            </a:r>
            <a:r>
              <a:rPr lang="fr-FR" dirty="0" err="1"/>
              <a:t>operation</a:t>
            </a:r>
            <a:r>
              <a:rPr lang="fr-FR" dirty="0"/>
              <a:t>. The use of </a:t>
            </a:r>
            <a:r>
              <a:rPr lang="fr-FR" dirty="0" err="1"/>
              <a:t>opening</a:t>
            </a:r>
            <a:r>
              <a:rPr lang="fr-FR" dirty="0"/>
              <a:t> and </a:t>
            </a:r>
            <a:r>
              <a:rPr lang="fr-FR" dirty="0" err="1"/>
              <a:t>closing</a:t>
            </a:r>
            <a:r>
              <a:rPr lang="fr-FR" dirty="0"/>
              <a:t> by reconstruction </a:t>
            </a:r>
            <a:r>
              <a:rPr lang="fr-FR" dirty="0" err="1"/>
              <a:t>maintains</a:t>
            </a:r>
            <a:r>
              <a:rPr lang="fr-FR" dirty="0"/>
              <a:t> the </a:t>
            </a:r>
            <a:r>
              <a:rPr lang="fr-FR" dirty="0" err="1"/>
              <a:t>boundary</a:t>
            </a:r>
            <a:r>
              <a:rPr lang="fr-FR" dirty="0"/>
              <a:t> of the original </a:t>
            </a:r>
            <a:r>
              <a:rPr lang="fr-FR" dirty="0" err="1"/>
              <a:t>objects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ENV. 10 OBJECTS FOR NOW, BUT IT IS TRUE ?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7615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BE9F9-A880-7E4E-8097-FB3AB5A87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EXPLAINATION OF THE PROBLEM</a:t>
            </a: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96EAF9-6247-494D-A93B-14B99CA857D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78413" y="1358071"/>
            <a:ext cx="6199187" cy="368465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BA1A89-7E17-E44C-AD48-C827A2B0F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marked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unique </a:t>
            </a:r>
            <a:r>
              <a:rPr lang="fr-FR" dirty="0" err="1"/>
              <a:t>color</a:t>
            </a:r>
            <a:r>
              <a:rPr lang="fr-FR" dirty="0"/>
              <a:t>. BUT SINCE THE CELLS TOUCH ONE ANOTHER DURING THE TIME, MANY OF THEM APPEARS AS CONNECTED AND WE NEED TO SEPARATE THE LABELLING</a:t>
            </a:r>
          </a:p>
        </p:txBody>
      </p:sp>
    </p:spTree>
    <p:extLst>
      <p:ext uri="{BB962C8B-B14F-4D97-AF65-F5344CB8AC3E}">
        <p14:creationId xmlns:p14="http://schemas.microsoft.com/office/powerpoint/2010/main" val="3456818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F2252-F5A0-AA46-8384-F7FAB0BDF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CHANNEL ONE segmentation (4) : </a:t>
            </a:r>
            <a:r>
              <a:rPr lang="fr-FR" dirty="0" err="1"/>
              <a:t>seed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watersheds</a:t>
            </a:r>
            <a:endParaRPr lang="fr-FR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AA95A2-1264-5643-B602-D550A3F0A01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78413" y="1247506"/>
            <a:ext cx="6199187" cy="390578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74BAF2-A162-BE41-BFB0-2E5CFBCA7E3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5719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E800D-25F6-3247-B9E0-3B8D710D6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Seed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watershed</a:t>
            </a:r>
            <a:r>
              <a:rPr lang="fr-FR" dirty="0"/>
              <a:t> segmentation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775027E-9642-4845-8E7B-8D05FFD605B7}"/>
              </a:ext>
            </a:extLst>
          </p:cNvPr>
          <p:cNvSpPr/>
          <p:nvPr/>
        </p:nvSpPr>
        <p:spPr>
          <a:xfrm>
            <a:off x="913774" y="2815683"/>
            <a:ext cx="2252545" cy="121548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Euclidean</a:t>
            </a:r>
            <a:r>
              <a:rPr lang="fr-FR" dirty="0"/>
              <a:t> distance </a:t>
            </a:r>
            <a:r>
              <a:rPr lang="fr-FR" dirty="0" err="1"/>
              <a:t>transform</a:t>
            </a:r>
            <a:endParaRPr lang="fr-FR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63A5C53-5421-DA46-B2EC-C8F2FA0E3E14}"/>
              </a:ext>
            </a:extLst>
          </p:cNvPr>
          <p:cNvSpPr/>
          <p:nvPr/>
        </p:nvSpPr>
        <p:spPr>
          <a:xfrm>
            <a:off x="4969727" y="2815682"/>
            <a:ext cx="2252545" cy="121548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Relabel</a:t>
            </a:r>
            <a:r>
              <a:rPr lang="fr-FR" dirty="0"/>
              <a:t> the </a:t>
            </a:r>
            <a:r>
              <a:rPr lang="fr-FR" dirty="0" err="1"/>
              <a:t>seed</a:t>
            </a:r>
            <a:r>
              <a:rPr lang="fr-FR" dirty="0"/>
              <a:t> </a:t>
            </a:r>
            <a:r>
              <a:rPr lang="fr-FR" dirty="0" err="1"/>
              <a:t>objects</a:t>
            </a:r>
            <a:endParaRPr lang="fr-FR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E7C3C2C-2475-174C-BC07-A41DE4E8A955}"/>
              </a:ext>
            </a:extLst>
          </p:cNvPr>
          <p:cNvSpPr/>
          <p:nvPr/>
        </p:nvSpPr>
        <p:spPr>
          <a:xfrm>
            <a:off x="9025680" y="2815682"/>
            <a:ext cx="2252545" cy="121548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Morphological</a:t>
            </a:r>
            <a:r>
              <a:rPr lang="fr-FR" dirty="0"/>
              <a:t> </a:t>
            </a:r>
            <a:r>
              <a:rPr lang="fr-FR" dirty="0" err="1"/>
              <a:t>watershed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markers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7264FA-2658-F64E-9F2F-E6689B72E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55" y="4392961"/>
            <a:ext cx="3466982" cy="21193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B5392A-FFF2-E045-A431-80C94A59F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371" y="4392961"/>
            <a:ext cx="3578456" cy="22149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7CCC29-CE6F-7E48-B11B-87C68254D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3661" y="4392961"/>
            <a:ext cx="3703306" cy="228133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89824F6-63D9-BF4D-82A7-B936C4F7AA87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166319" y="3423423"/>
            <a:ext cx="180340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1877B5-B5B7-8C45-AFCD-779DC9FDC42C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7222272" y="3423424"/>
            <a:ext cx="18034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4913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B46D5-5999-D644-AD76-897FB77BC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6D21B-CFA9-1A4C-B257-9097417319A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163237-062B-614C-82F6-803AE1B6522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/>
              <a:t>https://</a:t>
            </a:r>
            <a:r>
              <a:rPr lang="fr-FR" dirty="0" err="1"/>
              <a:t>docs.opencv.org</a:t>
            </a:r>
            <a:r>
              <a:rPr lang="fr-FR" dirty="0"/>
              <a:t>/4.x/d3/db4/</a:t>
            </a:r>
            <a:r>
              <a:rPr lang="fr-FR" dirty="0" err="1"/>
              <a:t>tutorial_py_watershed.html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763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991A3-41C4-224D-AFEA-251CCAFED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1012556"/>
            <a:ext cx="3935688" cy="2023252"/>
          </a:xfrm>
        </p:spPr>
        <p:txBody>
          <a:bodyPr>
            <a:normAutofit fontScale="90000"/>
          </a:bodyPr>
          <a:lstStyle/>
          <a:p>
            <a:r>
              <a:rPr lang="fr-FR" dirty="0"/>
              <a:t>CHANNEL ONE segmentation (5) : </a:t>
            </a:r>
            <a:r>
              <a:rPr lang="fr-FR" dirty="0" err="1"/>
              <a:t>Removal</a:t>
            </a:r>
            <a:r>
              <a:rPr lang="fr-FR" dirty="0"/>
              <a:t> of </a:t>
            </a:r>
            <a:r>
              <a:rPr lang="fr-FR" dirty="0" err="1"/>
              <a:t>objects</a:t>
            </a:r>
            <a:r>
              <a:rPr lang="fr-FR" dirty="0"/>
              <a:t> </a:t>
            </a:r>
            <a:r>
              <a:rPr lang="fr-FR" dirty="0" err="1"/>
              <a:t>touching</a:t>
            </a:r>
            <a:r>
              <a:rPr lang="fr-FR" dirty="0"/>
              <a:t> the image </a:t>
            </a:r>
            <a:r>
              <a:rPr lang="fr-FR" dirty="0" err="1"/>
              <a:t>boundary</a:t>
            </a:r>
            <a:endParaRPr lang="fr-FR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6DE66C6-BE24-8944-9A1F-A70DDA93C1B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78413" y="1257826"/>
            <a:ext cx="6199187" cy="388514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9EBC54-D27E-684C-A2F3-09E893933A1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r>
              <a:rPr lang="fr-FR" dirty="0" err="1"/>
              <a:t>We</a:t>
            </a:r>
            <a:r>
              <a:rPr lang="fr-FR" dirty="0"/>
              <a:t> are not sure </a:t>
            </a:r>
            <a:r>
              <a:rPr lang="fr-FR" dirty="0" err="1"/>
              <a:t>objects</a:t>
            </a:r>
            <a:r>
              <a:rPr lang="fr-FR" dirty="0"/>
              <a:t> </a:t>
            </a:r>
            <a:r>
              <a:rPr lang="fr-FR" dirty="0" err="1"/>
              <a:t>touching</a:t>
            </a:r>
            <a:r>
              <a:rPr lang="fr-FR" dirty="0"/>
              <a:t> the image </a:t>
            </a:r>
            <a:r>
              <a:rPr lang="fr-FR" dirty="0" err="1"/>
              <a:t>boundary</a:t>
            </a:r>
            <a:r>
              <a:rPr lang="fr-FR" dirty="0"/>
              <a:t> are </a:t>
            </a:r>
            <a:r>
              <a:rPr lang="fr-FR" dirty="0" err="1"/>
              <a:t>whole</a:t>
            </a:r>
            <a:r>
              <a:rPr lang="fr-FR" dirty="0"/>
              <a:t> </a:t>
            </a:r>
            <a:r>
              <a:rPr lang="fr-FR" dirty="0" err="1"/>
              <a:t>bacteria</a:t>
            </a:r>
            <a:r>
              <a:rPr lang="fr-FR" dirty="0"/>
              <a:t>,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remove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713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D1392-4CDE-D94E-9DDD-34AA9518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few exemples of The </a:t>
            </a:r>
            <a:r>
              <a:rPr lang="fr-FR" dirty="0" err="1"/>
              <a:t>segmented</a:t>
            </a:r>
            <a:r>
              <a:rPr lang="fr-FR" dirty="0"/>
              <a:t> </a:t>
            </a:r>
            <a:r>
              <a:rPr lang="fr-FR" dirty="0" err="1"/>
              <a:t>cells</a:t>
            </a:r>
            <a:r>
              <a:rPr lang="fr-FR" dirty="0"/>
              <a:t>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B5B963-6C92-6040-B102-946D2D0DA8E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3775" y="2214694"/>
            <a:ext cx="4230046" cy="227194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08E8F4-B03E-9446-A646-267A94A69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497" y="2107030"/>
            <a:ext cx="4971729" cy="311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80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25496B42-CC46-4183-B481-887CD3E8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5E2D7E-B7BD-404F-9F71-D6620D37B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F3F9620-B492-499F-B279-C43A5FC22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19C663E-9BA6-4496-BC9B-93FF2283E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57"/>
          <a:stretch/>
        </p:blipFill>
        <p:spPr>
          <a:xfrm>
            <a:off x="0" y="0"/>
            <a:ext cx="12192000" cy="3651393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56A7C7-51F8-9846-9FB1-CA51A0F48A0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3797085" y="4169404"/>
            <a:ext cx="8183105" cy="2148064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0F28EC2-7576-4063-8685-C3F01C33E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10" r="21258"/>
          <a:stretch/>
        </p:blipFill>
        <p:spPr>
          <a:xfrm>
            <a:off x="0" y="4238951"/>
            <a:ext cx="9600237" cy="26190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946FD8-6279-E846-8175-C6C473725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49" y="618517"/>
            <a:ext cx="3748035" cy="564160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Some morphological properties about the segmented cells…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5C9258-932D-8540-8B11-C7665F65C6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2724" y="618519"/>
            <a:ext cx="7104186" cy="315702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r>
              <a:rPr lang="en-US" b="1" dirty="0"/>
              <a:t>SOME STATISTICS AS :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 dirty="0"/>
              <a:t>MEAN VOLUME : 1.32E+9 NM^3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 dirty="0"/>
              <a:t>MEAN ELONGATION : 2.52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 dirty="0"/>
              <a:t>MEAN FLATNESS : 1.11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551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8DE53-DABF-9947-B660-2B7A62D23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r-FR" dirty="0"/>
              <a:t>Background : </a:t>
            </a:r>
            <a:r>
              <a:rPr lang="fr-FR" dirty="0" err="1"/>
              <a:t>Microscopy</a:t>
            </a:r>
            <a:r>
              <a:rPr lang="fr-FR" dirty="0"/>
              <a:t> </a:t>
            </a:r>
            <a:r>
              <a:rPr lang="fr-FR" dirty="0" err="1"/>
              <a:t>technology</a:t>
            </a:r>
            <a:r>
              <a:rPr lang="fr-FR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45623-3210-6243-955C-CD9C651A5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5" y="2367093"/>
            <a:ext cx="10364452" cy="37147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800" dirty="0" err="1"/>
              <a:t>Microscopy</a:t>
            </a:r>
            <a:r>
              <a:rPr lang="fr-FR" sz="2800" dirty="0"/>
              <a:t> </a:t>
            </a:r>
            <a:r>
              <a:rPr lang="fr-FR" sz="2800" dirty="0" err="1"/>
              <a:t>technology</a:t>
            </a:r>
            <a:r>
              <a:rPr lang="fr-FR" sz="2800" dirty="0"/>
              <a:t> </a:t>
            </a:r>
            <a:r>
              <a:rPr lang="fr-FR" sz="2800" dirty="0" err="1"/>
              <a:t>enables</a:t>
            </a:r>
            <a:r>
              <a:rPr lang="fr-FR" sz="2800" dirty="0"/>
              <a:t> </a:t>
            </a:r>
            <a:r>
              <a:rPr lang="fr-FR" sz="2800" dirty="0" err="1"/>
              <a:t>capturing</a:t>
            </a:r>
            <a:r>
              <a:rPr lang="fr-FR" sz="2800" dirty="0"/>
              <a:t> </a:t>
            </a:r>
            <a:r>
              <a:rPr lang="fr-FR" sz="2800" b="1" dirty="0"/>
              <a:t>fine </a:t>
            </a:r>
            <a:r>
              <a:rPr lang="fr-FR" sz="2800" b="1" dirty="0" err="1"/>
              <a:t>biological</a:t>
            </a:r>
            <a:r>
              <a:rPr lang="fr-FR" sz="2800" b="1" dirty="0"/>
              <a:t> structures and </a:t>
            </a:r>
            <a:r>
              <a:rPr lang="fr-FR" sz="2800" b="1" dirty="0" err="1"/>
              <a:t>unraveling</a:t>
            </a:r>
            <a:r>
              <a:rPr lang="fr-FR" sz="2800" b="1" dirty="0"/>
              <a:t> </a:t>
            </a:r>
            <a:r>
              <a:rPr lang="fr-FR" sz="2800" b="1" dirty="0" err="1"/>
              <a:t>their</a:t>
            </a:r>
            <a:r>
              <a:rPr lang="fr-FR" sz="2800" b="1" dirty="0"/>
              <a:t> composition and </a:t>
            </a:r>
            <a:r>
              <a:rPr lang="fr-FR" sz="2800" b="1" dirty="0" err="1"/>
              <a:t>organization</a:t>
            </a:r>
            <a:r>
              <a:rPr lang="fr-FR" sz="2800" b="1" dirty="0"/>
              <a:t>. </a:t>
            </a:r>
            <a:r>
              <a:rPr lang="fr-FR" sz="2800" dirty="0" err="1"/>
              <a:t>However</a:t>
            </a:r>
            <a:r>
              <a:rPr lang="fr-FR" sz="2800" dirty="0"/>
              <a:t>, as image </a:t>
            </a:r>
            <a:r>
              <a:rPr lang="fr-FR" sz="2800" dirty="0" err="1"/>
              <a:t>resolution</a:t>
            </a:r>
            <a:r>
              <a:rPr lang="fr-FR" sz="2800" dirty="0"/>
              <a:t> </a:t>
            </a:r>
            <a:r>
              <a:rPr lang="fr-FR" sz="2800" dirty="0" err="1"/>
              <a:t>increases</a:t>
            </a:r>
            <a:r>
              <a:rPr lang="fr-FR" sz="2800" dirty="0"/>
              <a:t> </a:t>
            </a:r>
            <a:r>
              <a:rPr lang="fr-FR" sz="2800" dirty="0" err="1"/>
              <a:t>while</a:t>
            </a:r>
            <a:r>
              <a:rPr lang="fr-FR" sz="2800" dirty="0"/>
              <a:t> the </a:t>
            </a:r>
            <a:r>
              <a:rPr lang="fr-FR" sz="2800" dirty="0" err="1"/>
              <a:t>sample</a:t>
            </a:r>
            <a:r>
              <a:rPr lang="fr-FR" sz="2800" dirty="0"/>
              <a:t> sizes </a:t>
            </a:r>
            <a:r>
              <a:rPr lang="fr-FR" sz="2800" dirty="0" err="1"/>
              <a:t>remain</a:t>
            </a:r>
            <a:r>
              <a:rPr lang="fr-FR" sz="2800" dirty="0"/>
              <a:t> </a:t>
            </a:r>
            <a:r>
              <a:rPr lang="fr-FR" sz="2800" dirty="0" err="1"/>
              <a:t>similar</a:t>
            </a:r>
            <a:r>
              <a:rPr lang="fr-FR" sz="2800" dirty="0"/>
              <a:t>, modern </a:t>
            </a:r>
            <a:r>
              <a:rPr lang="fr-FR" sz="2800" dirty="0" err="1"/>
              <a:t>microscopy</a:t>
            </a:r>
            <a:r>
              <a:rPr lang="fr-FR" sz="2800" dirty="0"/>
              <a:t> </a:t>
            </a:r>
            <a:r>
              <a:rPr lang="fr-FR" sz="2800" dirty="0" err="1"/>
              <a:t>imaging</a:t>
            </a:r>
            <a:r>
              <a:rPr lang="fr-FR" sz="2800" dirty="0"/>
              <a:t> </a:t>
            </a:r>
            <a:r>
              <a:rPr lang="fr-FR" sz="2800" dirty="0" err="1"/>
              <a:t>gives</a:t>
            </a:r>
            <a:r>
              <a:rPr lang="fr-FR" sz="2800" dirty="0"/>
              <a:t> </a:t>
            </a:r>
            <a:r>
              <a:rPr lang="fr-FR" sz="2800" dirty="0" err="1"/>
              <a:t>rise</a:t>
            </a:r>
            <a:r>
              <a:rPr lang="fr-FR" sz="2800" dirty="0"/>
              <a:t> to </a:t>
            </a:r>
            <a:r>
              <a:rPr lang="fr-FR" sz="2800" b="1" dirty="0"/>
              <a:t>large </a:t>
            </a:r>
            <a:r>
              <a:rPr lang="fr-FR" sz="2800" b="1" dirty="0" err="1"/>
              <a:t>amounts</a:t>
            </a:r>
            <a:r>
              <a:rPr lang="fr-FR" sz="2800" b="1" dirty="0"/>
              <a:t> of data </a:t>
            </a:r>
            <a:r>
              <a:rPr lang="fr-FR" sz="2800" b="1" dirty="0" err="1"/>
              <a:t>requiring</a:t>
            </a:r>
            <a:r>
              <a:rPr lang="fr-FR" sz="2800" b="1" dirty="0"/>
              <a:t> </a:t>
            </a:r>
            <a:r>
              <a:rPr lang="fr-FR" sz="2800" b="1" dirty="0" err="1"/>
              <a:t>automated</a:t>
            </a:r>
            <a:r>
              <a:rPr lang="fr-FR" sz="2800" b="1" dirty="0"/>
              <a:t> </a:t>
            </a:r>
            <a:r>
              <a:rPr lang="fr-FR" sz="2800" b="1" dirty="0" err="1"/>
              <a:t>analysis</a:t>
            </a:r>
            <a:r>
              <a:rPr lang="fr-FR" sz="2800" b="1" dirty="0"/>
              <a:t> pipelines for information extraction.</a:t>
            </a:r>
          </a:p>
        </p:txBody>
      </p:sp>
    </p:spTree>
    <p:extLst>
      <p:ext uri="{BB962C8B-B14F-4D97-AF65-F5344CB8AC3E}">
        <p14:creationId xmlns:p14="http://schemas.microsoft.com/office/powerpoint/2010/main" val="2365710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646CC-994D-F24F-8FD9-79115C72A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Poisson – </a:t>
            </a:r>
            <a:r>
              <a:rPr lang="fr-FR" dirty="0" err="1"/>
              <a:t>Gaussian</a:t>
            </a:r>
            <a:r>
              <a:rPr lang="fr-FR" dirty="0"/>
              <a:t>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9362F-241B-5647-9CAC-D9F817B38A3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The noise distribution of images </a:t>
            </a:r>
            <a:r>
              <a:rPr lang="fr-FR" dirty="0" err="1"/>
              <a:t>obtained</a:t>
            </a:r>
            <a:r>
              <a:rPr lang="fr-FR" dirty="0"/>
              <a:t> by </a:t>
            </a:r>
            <a:r>
              <a:rPr lang="fr-FR" dirty="0" err="1"/>
              <a:t>Spinning</a:t>
            </a:r>
            <a:r>
              <a:rPr lang="fr-FR" dirty="0"/>
              <a:t> </a:t>
            </a:r>
            <a:r>
              <a:rPr lang="fr-FR" dirty="0" err="1"/>
              <a:t>disk</a:t>
            </a:r>
            <a:r>
              <a:rPr lang="fr-FR" dirty="0"/>
              <a:t> </a:t>
            </a:r>
            <a:r>
              <a:rPr lang="fr-FR" dirty="0" err="1"/>
              <a:t>confocal</a:t>
            </a:r>
            <a:r>
              <a:rPr lang="fr-FR" dirty="0"/>
              <a:t> </a:t>
            </a:r>
            <a:r>
              <a:rPr lang="fr-FR" dirty="0" err="1"/>
              <a:t>microscopy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analyzed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the Poisson and </a:t>
            </a:r>
            <a:r>
              <a:rPr lang="fr-FR" dirty="0" err="1"/>
              <a:t>Gaussian</a:t>
            </a:r>
            <a:r>
              <a:rPr lang="fr-FR" dirty="0"/>
              <a:t> mixture model. </a:t>
            </a:r>
          </a:p>
        </p:txBody>
      </p:sp>
    </p:spTree>
    <p:extLst>
      <p:ext uri="{BB962C8B-B14F-4D97-AF65-F5344CB8AC3E}">
        <p14:creationId xmlns:p14="http://schemas.microsoft.com/office/powerpoint/2010/main" val="700134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F8E98-8CD1-B040-9D24-4CD1FCEA2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OUR CHALLENGES TO COME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40465-A903-3E49-A6E7-0C0A62BAB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sz="2800" b="1" dirty="0"/>
          </a:p>
          <a:p>
            <a:r>
              <a:rPr lang="fr-FR" sz="2800" b="1" dirty="0"/>
              <a:t>DENOISING THE CHANNELS</a:t>
            </a:r>
            <a:r>
              <a:rPr lang="fr-FR" sz="2800" dirty="0"/>
              <a:t>, ESPECIALLY THE SECOND ONE WHERE THE NOISE IS MORE IMPORTANT</a:t>
            </a:r>
          </a:p>
          <a:p>
            <a:r>
              <a:rPr lang="fr-FR" sz="2800" b="1" dirty="0" err="1"/>
              <a:t>characterization</a:t>
            </a:r>
            <a:r>
              <a:rPr lang="fr-FR" sz="2800" b="1" dirty="0"/>
              <a:t> of the structure of </a:t>
            </a:r>
            <a:r>
              <a:rPr lang="fr-FR" sz="2800" b="1" dirty="0" err="1"/>
              <a:t>tubular</a:t>
            </a:r>
            <a:r>
              <a:rPr lang="fr-FR" sz="2800" b="1" dirty="0"/>
              <a:t> </a:t>
            </a:r>
            <a:r>
              <a:rPr lang="fr-FR" sz="2800" b="1" dirty="0" err="1"/>
              <a:t>nuclear</a:t>
            </a:r>
            <a:r>
              <a:rPr lang="fr-FR" sz="2800" b="1" dirty="0"/>
              <a:t> </a:t>
            </a:r>
            <a:r>
              <a:rPr lang="fr-FR" sz="2800" b="1" dirty="0" err="1"/>
              <a:t>envelop</a:t>
            </a:r>
            <a:r>
              <a:rPr lang="fr-FR" sz="2800" b="1" dirty="0"/>
              <a:t> invaginations </a:t>
            </a:r>
            <a:r>
              <a:rPr lang="fr-FR" sz="2800" dirty="0"/>
              <a:t>in </a:t>
            </a:r>
            <a:r>
              <a:rPr lang="fr-FR" sz="2800" dirty="0" err="1"/>
              <a:t>embryonic</a:t>
            </a:r>
            <a:r>
              <a:rPr lang="fr-FR" sz="2800" dirty="0"/>
              <a:t> </a:t>
            </a:r>
            <a:r>
              <a:rPr lang="fr-FR" sz="2800" dirty="0" err="1"/>
              <a:t>cells</a:t>
            </a:r>
            <a:endParaRPr lang="fr-FR" sz="280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9186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911E254-2ACD-43AC-A820-8CBB17050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5A5877A2-973E-4D6B-B2E1-C8B1C5437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A57473C4-940C-994C-8C48-A4C0ACFAF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86" y="1533243"/>
            <a:ext cx="3209144" cy="1078007"/>
          </a:xfrm>
          <a:prstGeom prst="roundRect">
            <a:avLst>
              <a:gd name="adj" fmla="val 0"/>
            </a:avLst>
          </a:prstGeom>
          <a:ln w="82550" cap="sq">
            <a:noFill/>
            <a:miter lim="800000"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A8E47F-27F1-9341-BF0B-D8839686B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059" y="1679126"/>
            <a:ext cx="3209153" cy="786242"/>
          </a:xfrm>
          <a:prstGeom prst="roundRect">
            <a:avLst>
              <a:gd name="adj" fmla="val 0"/>
            </a:avLst>
          </a:prstGeom>
          <a:ln w="82550" cap="sq">
            <a:noFill/>
            <a:miter lim="800000"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B6D7F8-9BCA-524D-A6D7-730A333F2A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186" y="4161009"/>
            <a:ext cx="3209144" cy="1271037"/>
          </a:xfrm>
          <a:prstGeom prst="roundRect">
            <a:avLst>
              <a:gd name="adj" fmla="val 0"/>
            </a:avLst>
          </a:prstGeom>
          <a:ln w="82550" cap="sq">
            <a:noFill/>
            <a:miter lim="800000"/>
          </a:ln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8FE0D9-69C6-9B4E-BC7C-25B690C0A9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0059" y="4449192"/>
            <a:ext cx="3209153" cy="648248"/>
          </a:xfrm>
          <a:prstGeom prst="roundRect">
            <a:avLst>
              <a:gd name="adj" fmla="val 0"/>
            </a:avLst>
          </a:prstGeom>
          <a:ln w="82550" cap="sq">
            <a:noFill/>
            <a:miter lim="800000"/>
          </a:ln>
          <a:effectLst/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673DE9B-32B1-488A-88A1-1CAF6E67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AC20BED-7F63-4672-BF4F-5B2C663B8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1377" y="2367092"/>
            <a:ext cx="3457159" cy="3881309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26F91F-AB6A-7840-AA54-DF5E52A7B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1377" y="640831"/>
            <a:ext cx="3457159" cy="1573863"/>
          </a:xfrm>
        </p:spPr>
        <p:txBody>
          <a:bodyPr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r>
              <a:rPr lang="fr-FR" sz="3200"/>
              <a:t>Working environment </a:t>
            </a:r>
          </a:p>
        </p:txBody>
      </p:sp>
    </p:spTree>
    <p:extLst>
      <p:ext uri="{BB962C8B-B14F-4D97-AF65-F5344CB8AC3E}">
        <p14:creationId xmlns:p14="http://schemas.microsoft.com/office/powerpoint/2010/main" val="3843568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87768-AC16-314D-93C1-942B0AD50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Spinning</a:t>
            </a:r>
            <a:r>
              <a:rPr lang="fr-FR" dirty="0"/>
              <a:t> </a:t>
            </a:r>
            <a:r>
              <a:rPr lang="fr-FR" dirty="0" err="1"/>
              <a:t>disk</a:t>
            </a:r>
            <a:r>
              <a:rPr lang="fr-FR" dirty="0"/>
              <a:t> </a:t>
            </a:r>
            <a:r>
              <a:rPr lang="fr-FR" dirty="0" err="1"/>
              <a:t>confocal</a:t>
            </a:r>
            <a:r>
              <a:rPr lang="fr-FR" dirty="0"/>
              <a:t> </a:t>
            </a:r>
            <a:r>
              <a:rPr lang="fr-FR" dirty="0" err="1"/>
              <a:t>microscopy</a:t>
            </a:r>
            <a:endParaRPr lang="fr-FR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A93A67-B9A8-E145-8B44-F27D256B537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397190" y="609600"/>
            <a:ext cx="5687121" cy="523493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B9352D-F54C-7345-AB64-E3B63F62F80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 err="1"/>
              <a:t>Spinning</a:t>
            </a:r>
            <a:r>
              <a:rPr lang="fr-FR" dirty="0"/>
              <a:t> </a:t>
            </a:r>
            <a:r>
              <a:rPr lang="fr-FR" dirty="0" err="1"/>
              <a:t>disk</a:t>
            </a:r>
            <a:r>
              <a:rPr lang="fr-FR" dirty="0"/>
              <a:t> </a:t>
            </a:r>
            <a:r>
              <a:rPr lang="fr-FR" dirty="0" err="1"/>
              <a:t>confocal</a:t>
            </a:r>
            <a:r>
              <a:rPr lang="fr-FR" dirty="0"/>
              <a:t> </a:t>
            </a:r>
            <a:r>
              <a:rPr lang="fr-FR" dirty="0" err="1"/>
              <a:t>microscopy</a:t>
            </a:r>
            <a:r>
              <a:rPr lang="fr-FR" dirty="0"/>
              <a:t> </a:t>
            </a:r>
            <a:r>
              <a:rPr lang="fr-FR" dirty="0" err="1"/>
              <a:t>utilizes</a:t>
            </a:r>
            <a:r>
              <a:rPr lang="fr-FR" dirty="0"/>
              <a:t> multiple </a:t>
            </a:r>
            <a:r>
              <a:rPr lang="fr-FR" dirty="0" err="1"/>
              <a:t>pinholes</a:t>
            </a:r>
            <a:r>
              <a:rPr lang="fr-FR" dirty="0"/>
              <a:t> or </a:t>
            </a:r>
            <a:r>
              <a:rPr lang="fr-FR" dirty="0" err="1"/>
              <a:t>slits</a:t>
            </a:r>
            <a:r>
              <a:rPr lang="fr-FR" dirty="0"/>
              <a:t> to </a:t>
            </a:r>
            <a:r>
              <a:rPr lang="fr-FR" dirty="0" err="1"/>
              <a:t>project</a:t>
            </a:r>
            <a:r>
              <a:rPr lang="fr-FR" dirty="0"/>
              <a:t> a </a:t>
            </a:r>
            <a:r>
              <a:rPr lang="fr-FR" dirty="0" err="1"/>
              <a:t>series</a:t>
            </a:r>
            <a:r>
              <a:rPr lang="fr-FR" dirty="0"/>
              <a:t> of 1000 or more </a:t>
            </a:r>
            <a:r>
              <a:rPr lang="fr-FR" dirty="0" err="1"/>
              <a:t>parallel</a:t>
            </a:r>
            <a:r>
              <a:rPr lang="fr-FR" dirty="0"/>
              <a:t> excitation light </a:t>
            </a:r>
            <a:r>
              <a:rPr lang="fr-FR" dirty="0" err="1"/>
              <a:t>beams</a:t>
            </a:r>
            <a:r>
              <a:rPr lang="fr-FR" dirty="0"/>
              <a:t> onto the </a:t>
            </a:r>
            <a:r>
              <a:rPr lang="fr-FR" dirty="0" err="1"/>
              <a:t>specimen</a:t>
            </a:r>
            <a:r>
              <a:rPr lang="fr-FR" dirty="0"/>
              <a:t> in a </a:t>
            </a:r>
            <a:r>
              <a:rPr lang="fr-FR" dirty="0" err="1"/>
              <a:t>multiplexed</a:t>
            </a:r>
            <a:r>
              <a:rPr lang="fr-FR" dirty="0"/>
              <a:t> pattern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subsequently</a:t>
            </a:r>
            <a:r>
              <a:rPr lang="fr-FR" dirty="0"/>
              <a:t> </a:t>
            </a:r>
            <a:r>
              <a:rPr lang="fr-FR" dirty="0" err="1"/>
              <a:t>detected</a:t>
            </a:r>
            <a:r>
              <a:rPr lang="fr-FR" dirty="0"/>
              <a:t> </a:t>
            </a:r>
            <a:r>
              <a:rPr lang="fr-FR" dirty="0" err="1"/>
              <a:t>after</a:t>
            </a:r>
            <a:r>
              <a:rPr lang="fr-FR" dirty="0"/>
              <a:t> fluorescence </a:t>
            </a:r>
            <a:r>
              <a:rPr lang="fr-FR" dirty="0" err="1"/>
              <a:t>emission</a:t>
            </a:r>
            <a:r>
              <a:rPr lang="fr-FR" dirty="0"/>
              <a:t> passes </a:t>
            </a:r>
            <a:r>
              <a:rPr lang="fr-FR" dirty="0" err="1"/>
              <a:t>through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pinholes</a:t>
            </a:r>
            <a:r>
              <a:rPr lang="fr-FR" dirty="0"/>
              <a:t> or </a:t>
            </a:r>
            <a:r>
              <a:rPr lang="fr-FR" dirty="0" err="1"/>
              <a:t>slits</a:t>
            </a:r>
            <a:r>
              <a:rPr lang="fr-FR" dirty="0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4075191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E9F97-11AC-A54A-A26B-3C53D6352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Project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2E2DB-D392-634A-88AA-6A7EA5B08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5" y="2041451"/>
            <a:ext cx="10364452" cy="41466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b="1" dirty="0"/>
              <a:t>OUR GOAL IS TO </a:t>
            </a:r>
            <a:r>
              <a:rPr lang="fr-FR" sz="2800" b="1" dirty="0" err="1"/>
              <a:t>develop</a:t>
            </a:r>
            <a:r>
              <a:rPr lang="fr-FR" sz="2800" b="1" dirty="0"/>
              <a:t> </a:t>
            </a:r>
            <a:r>
              <a:rPr lang="fr-FR" sz="2800" b="1" dirty="0" err="1"/>
              <a:t>analysis</a:t>
            </a:r>
            <a:r>
              <a:rPr lang="fr-FR" sz="2800" b="1" dirty="0"/>
              <a:t> </a:t>
            </a:r>
            <a:r>
              <a:rPr lang="fr-FR" sz="2800" b="1" dirty="0" err="1"/>
              <a:t>algorithms</a:t>
            </a:r>
            <a:r>
              <a:rPr lang="fr-FR" sz="2800" b="1" dirty="0"/>
              <a:t> for the quantitative </a:t>
            </a:r>
            <a:r>
              <a:rPr lang="fr-FR" sz="2800" b="1" dirty="0" err="1"/>
              <a:t>characterization</a:t>
            </a:r>
            <a:r>
              <a:rPr lang="fr-FR" sz="2800" b="1" dirty="0"/>
              <a:t> of the structure of </a:t>
            </a:r>
            <a:r>
              <a:rPr lang="fr-FR" sz="2800" b="1" dirty="0" err="1"/>
              <a:t>tubular</a:t>
            </a:r>
            <a:r>
              <a:rPr lang="fr-FR" sz="2800" b="1" dirty="0"/>
              <a:t> </a:t>
            </a:r>
            <a:r>
              <a:rPr lang="fr-FR" sz="2800" b="1" dirty="0" err="1"/>
              <a:t>nuclear</a:t>
            </a:r>
            <a:r>
              <a:rPr lang="fr-FR" sz="2800" b="1" dirty="0"/>
              <a:t> </a:t>
            </a:r>
            <a:r>
              <a:rPr lang="fr-FR" sz="2800" b="1" dirty="0" err="1"/>
              <a:t>envelop</a:t>
            </a:r>
            <a:r>
              <a:rPr lang="fr-FR" sz="2800" b="1" dirty="0"/>
              <a:t> invaginations in </a:t>
            </a:r>
            <a:r>
              <a:rPr lang="fr-FR" sz="2800" b="1" dirty="0" err="1"/>
              <a:t>embryonic</a:t>
            </a:r>
            <a:r>
              <a:rPr lang="fr-FR" sz="2800" b="1" dirty="0"/>
              <a:t> </a:t>
            </a:r>
            <a:r>
              <a:rPr lang="fr-FR" sz="2800" b="1" dirty="0" err="1"/>
              <a:t>cells</a:t>
            </a:r>
            <a:r>
              <a:rPr lang="fr-FR" sz="2800" b="1" dirty="0"/>
              <a:t>.</a:t>
            </a:r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r>
              <a:rPr lang="fr-FR" sz="2400" b="1" dirty="0" err="1"/>
              <a:t>Medical</a:t>
            </a:r>
            <a:r>
              <a:rPr lang="fr-FR" sz="2400" b="1" dirty="0"/>
              <a:t> </a:t>
            </a:r>
            <a:r>
              <a:rPr lang="fr-FR" sz="2400" b="1" dirty="0" err="1"/>
              <a:t>interest</a:t>
            </a:r>
            <a:r>
              <a:rPr lang="fr-FR" sz="2400" b="1" dirty="0"/>
              <a:t> </a:t>
            </a:r>
            <a:r>
              <a:rPr lang="fr-FR" sz="2400" dirty="0"/>
              <a:t>: </a:t>
            </a:r>
            <a:r>
              <a:rPr lang="fr-FR" sz="2400" dirty="0" err="1"/>
              <a:t>these</a:t>
            </a:r>
            <a:r>
              <a:rPr lang="fr-FR" sz="2400" dirty="0"/>
              <a:t> structures </a:t>
            </a:r>
            <a:r>
              <a:rPr lang="fr-FR" sz="2400" dirty="0" err="1"/>
              <a:t>thought</a:t>
            </a:r>
            <a:r>
              <a:rPr lang="fr-FR" sz="2400" dirty="0"/>
              <a:t> to </a:t>
            </a:r>
            <a:r>
              <a:rPr lang="fr-FR" sz="2400" dirty="0" err="1"/>
              <a:t>play</a:t>
            </a:r>
            <a:r>
              <a:rPr lang="fr-FR" sz="2400" dirty="0"/>
              <a:t> a key </a:t>
            </a:r>
            <a:r>
              <a:rPr lang="fr-FR" sz="2400" dirty="0" err="1"/>
              <a:t>role</a:t>
            </a:r>
            <a:r>
              <a:rPr lang="fr-FR" sz="2400" dirty="0"/>
              <a:t> in </a:t>
            </a:r>
            <a:r>
              <a:rPr lang="fr-FR" sz="2400" b="1" dirty="0" err="1"/>
              <a:t>gene</a:t>
            </a:r>
            <a:r>
              <a:rPr lang="fr-FR" sz="2400" b="1" dirty="0"/>
              <a:t> expression </a:t>
            </a:r>
            <a:r>
              <a:rPr lang="fr-FR" sz="2400" b="1" dirty="0" err="1"/>
              <a:t>regulation</a:t>
            </a:r>
            <a:r>
              <a:rPr lang="fr-FR" sz="2400" b="1" dirty="0"/>
              <a:t> </a:t>
            </a:r>
            <a:r>
              <a:rPr lang="fr-FR" sz="2400" dirty="0" err="1"/>
              <a:t>during</a:t>
            </a:r>
            <a:r>
              <a:rPr lang="fr-FR" sz="2400" dirty="0"/>
              <a:t> </a:t>
            </a:r>
            <a:r>
              <a:rPr lang="fr-FR" sz="2400" dirty="0" err="1"/>
              <a:t>development</a:t>
            </a:r>
            <a:r>
              <a:rPr lang="fr-F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82568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B11F2-8103-3B4A-A658-45E3B4259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BLOCK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A8CDF-6817-3D48-8860-F5D4B47E9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6DDEA89-8F77-F149-9262-731BFFCF4B21}"/>
              </a:ext>
            </a:extLst>
          </p:cNvPr>
          <p:cNvSpPr/>
          <p:nvPr/>
        </p:nvSpPr>
        <p:spPr>
          <a:xfrm>
            <a:off x="297171" y="3565344"/>
            <a:ext cx="1701209" cy="99946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IMAGE PROCESSING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8C5B994-C4EA-D845-8B26-E81724DCA349}"/>
              </a:ext>
            </a:extLst>
          </p:cNvPr>
          <p:cNvSpPr/>
          <p:nvPr/>
        </p:nvSpPr>
        <p:spPr>
          <a:xfrm>
            <a:off x="2537332" y="3565344"/>
            <a:ext cx="1828801" cy="9713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SEGMENTATION OF THE CELLS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91FCDC0-B4FA-0842-88BE-A8966FAE9EC4}"/>
              </a:ext>
            </a:extLst>
          </p:cNvPr>
          <p:cNvSpPr/>
          <p:nvPr/>
        </p:nvSpPr>
        <p:spPr>
          <a:xfrm>
            <a:off x="5085992" y="2381164"/>
            <a:ext cx="1779904" cy="99946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DENOISING</a:t>
            </a:r>
          </a:p>
          <a:p>
            <a:pPr algn="ctr"/>
            <a:r>
              <a:rPr lang="fr-FR" dirty="0"/>
              <a:t>IMAGE PROCESSING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13AA5F-98F6-CF42-A0C6-E33CDD4E2B59}"/>
              </a:ext>
            </a:extLst>
          </p:cNvPr>
          <p:cNvSpPr/>
          <p:nvPr/>
        </p:nvSpPr>
        <p:spPr>
          <a:xfrm>
            <a:off x="5085992" y="4358228"/>
            <a:ext cx="2615609" cy="12686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/>
              <a:t>MORPHOLOGICAL FEATURES as </a:t>
            </a:r>
            <a:r>
              <a:rPr lang="fr-FR" sz="2000" dirty="0" err="1"/>
              <a:t>shape</a:t>
            </a:r>
            <a:r>
              <a:rPr lang="fr-FR" sz="2000" dirty="0"/>
              <a:t>, structure, size of </a:t>
            </a:r>
            <a:r>
              <a:rPr lang="fr-FR" sz="2000" dirty="0" err="1"/>
              <a:t>cells</a:t>
            </a:r>
            <a:endParaRPr lang="fr-FR" sz="20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296F454-EC51-8040-BE7A-B23E472EAF6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998380" y="4051004"/>
            <a:ext cx="538952" cy="1407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C8130C-90DD-5D4A-BDF8-2CB942FE295A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4366133" y="2880895"/>
            <a:ext cx="719859" cy="1170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BEA5A1-F01C-EE4C-9539-C0902F175E25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4366133" y="4051004"/>
            <a:ext cx="719859" cy="941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A05D399-B073-3F4D-A8F8-9EDDE8F5218B}"/>
              </a:ext>
            </a:extLst>
          </p:cNvPr>
          <p:cNvSpPr/>
          <p:nvPr/>
        </p:nvSpPr>
        <p:spPr>
          <a:xfrm>
            <a:off x="9419258" y="1974726"/>
            <a:ext cx="2475571" cy="178419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Characterization</a:t>
            </a:r>
            <a:r>
              <a:rPr lang="fr-FR" dirty="0"/>
              <a:t> of the structure of </a:t>
            </a:r>
            <a:r>
              <a:rPr lang="fr-FR" dirty="0" err="1"/>
              <a:t>tubular</a:t>
            </a:r>
            <a:r>
              <a:rPr lang="fr-FR" dirty="0"/>
              <a:t> </a:t>
            </a:r>
            <a:r>
              <a:rPr lang="fr-FR" dirty="0" err="1"/>
              <a:t>nuclear</a:t>
            </a:r>
            <a:r>
              <a:rPr lang="fr-FR" dirty="0"/>
              <a:t> </a:t>
            </a:r>
            <a:r>
              <a:rPr lang="fr-FR" dirty="0" err="1"/>
              <a:t>envelop</a:t>
            </a:r>
            <a:r>
              <a:rPr lang="fr-FR" dirty="0"/>
              <a:t> invaginations in </a:t>
            </a:r>
            <a:r>
              <a:rPr lang="fr-FR" dirty="0" err="1"/>
              <a:t>embryonic</a:t>
            </a:r>
            <a:r>
              <a:rPr lang="fr-FR" dirty="0"/>
              <a:t> </a:t>
            </a:r>
            <a:r>
              <a:rPr lang="fr-FR" dirty="0" err="1"/>
              <a:t>cells</a:t>
            </a:r>
            <a:endParaRPr lang="fr-FR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AA9C94A-E52F-A442-8DE5-1D26EFFCC115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6865896" y="2880895"/>
            <a:ext cx="3994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4">
            <a:extLst>
              <a:ext uri="{FF2B5EF4-FFF2-40B4-BE49-F238E27FC236}">
                <a16:creationId xmlns:a16="http://schemas.microsoft.com/office/drawing/2014/main" id="{5555E681-FDA6-4A9C-A230-7A3F00220F42}"/>
              </a:ext>
            </a:extLst>
          </p:cNvPr>
          <p:cNvSpPr/>
          <p:nvPr/>
        </p:nvSpPr>
        <p:spPr>
          <a:xfrm>
            <a:off x="7265324" y="2380587"/>
            <a:ext cx="1843963" cy="99946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SEGMENTATION OF THE TUNNELS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987B308-640B-402D-BCE9-6BC957ED32E1}"/>
              </a:ext>
            </a:extLst>
          </p:cNvPr>
          <p:cNvCxnSpPr>
            <a:cxnSpLocks/>
          </p:cNvCxnSpPr>
          <p:nvPr/>
        </p:nvCxnSpPr>
        <p:spPr>
          <a:xfrm>
            <a:off x="9144938" y="2880895"/>
            <a:ext cx="2743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991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86E4E-6229-6D41-AC82-66768985C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TWO </a:t>
            </a:r>
            <a:r>
              <a:rPr lang="fr-FR" dirty="0" err="1"/>
              <a:t>CHANNELs</a:t>
            </a:r>
            <a:endParaRPr lang="fr-FR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2C0B2A-AB5F-8A4C-A523-E01B9CDAFA7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17766" y="2366963"/>
            <a:ext cx="3647907" cy="367699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7E2F28A-50B6-974B-946F-CE5431EFD81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784814" y="2366963"/>
            <a:ext cx="3630600" cy="3676998"/>
          </a:xfrm>
        </p:spPr>
      </p:pic>
    </p:spTree>
    <p:extLst>
      <p:ext uri="{BB962C8B-B14F-4D97-AF65-F5344CB8AC3E}">
        <p14:creationId xmlns:p14="http://schemas.microsoft.com/office/powerpoint/2010/main" val="2922385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0C7F3-1737-344B-833F-A77EE8CC8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CHANNEL ONE : 3D </a:t>
            </a:r>
            <a:r>
              <a:rPr lang="fr-FR" dirty="0" err="1"/>
              <a:t>visualization</a:t>
            </a:r>
            <a:br>
              <a:rPr lang="fr-FR" dirty="0"/>
            </a:br>
            <a:r>
              <a:rPr lang="fr-FR" b="1" dirty="0">
                <a:solidFill>
                  <a:schemeClr val="accent3"/>
                </a:solidFill>
              </a:rPr>
              <a:t>NEW ONE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42F2EB-0707-D449-BEDF-D3C1260B12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8450" y="2586831"/>
            <a:ext cx="9055100" cy="2984500"/>
          </a:xfrm>
        </p:spPr>
      </p:pic>
    </p:spTree>
    <p:extLst>
      <p:ext uri="{BB962C8B-B14F-4D97-AF65-F5344CB8AC3E}">
        <p14:creationId xmlns:p14="http://schemas.microsoft.com/office/powerpoint/2010/main" val="4260045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175E-8316-8C4B-A9A9-D9842A67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THERSHOLDING </a:t>
            </a:r>
            <a:r>
              <a:rPr lang="fr-FR" dirty="0" err="1"/>
              <a:t>channel</a:t>
            </a:r>
            <a:r>
              <a:rPr lang="fr-FR" dirty="0"/>
              <a:t> one </a:t>
            </a:r>
            <a:br>
              <a:rPr lang="fr-FR" dirty="0"/>
            </a:br>
            <a:endParaRPr lang="fr-FR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A28395-467A-034C-96FB-079ECFFAE17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t="13333" r="28438"/>
          <a:stretch/>
        </p:blipFill>
        <p:spPr>
          <a:xfrm>
            <a:off x="6388607" y="609600"/>
            <a:ext cx="4685793" cy="51816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49F09E-92EF-B045-84C9-03724C067CBB}"/>
              </a:ext>
            </a:extLst>
          </p:cNvPr>
          <p:cNvSpPr txBox="1"/>
          <p:nvPr/>
        </p:nvSpPr>
        <p:spPr>
          <a:xfrm>
            <a:off x="1237129" y="2864224"/>
            <a:ext cx="36123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tested</a:t>
            </a:r>
            <a:r>
              <a:rPr lang="fr-FR" dirty="0"/>
              <a:t> out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thresholding</a:t>
            </a:r>
            <a:r>
              <a:rPr lang="fr-FR" dirty="0"/>
              <a:t> techniques</a:t>
            </a:r>
          </a:p>
          <a:p>
            <a:endParaRPr lang="fr-FR" dirty="0"/>
          </a:p>
          <a:p>
            <a:r>
              <a:rPr lang="fr-FR" b="1" dirty="0"/>
              <a:t>OTSU</a:t>
            </a:r>
            <a:r>
              <a:rPr lang="fr-FR" dirty="0"/>
              <a:t> : </a:t>
            </a:r>
            <a:r>
              <a:rPr lang="fr-FR" dirty="0" err="1"/>
              <a:t>determined</a:t>
            </a:r>
            <a:r>
              <a:rPr lang="fr-FR" dirty="0"/>
              <a:t> by </a:t>
            </a:r>
            <a:r>
              <a:rPr lang="fr-FR" dirty="0" err="1"/>
              <a:t>minimizing</a:t>
            </a:r>
            <a:r>
              <a:rPr lang="fr-FR" dirty="0"/>
              <a:t> intra-class </a:t>
            </a:r>
            <a:r>
              <a:rPr lang="fr-FR" dirty="0" err="1"/>
              <a:t>intensity</a:t>
            </a:r>
            <a:r>
              <a:rPr lang="fr-FR" dirty="0"/>
              <a:t> variance</a:t>
            </a:r>
          </a:p>
          <a:p>
            <a:r>
              <a:rPr lang="fr-FR" b="1" dirty="0"/>
              <a:t>ISODATA</a:t>
            </a:r>
            <a:r>
              <a:rPr lang="fr-FR" dirty="0"/>
              <a:t> : k-</a:t>
            </a:r>
            <a:r>
              <a:rPr lang="fr-FR" dirty="0" err="1"/>
              <a:t>means</a:t>
            </a:r>
            <a:r>
              <a:rPr lang="fr-FR" dirty="0"/>
              <a:t> </a:t>
            </a:r>
            <a:r>
              <a:rPr lang="fr-FR" dirty="0" err="1"/>
              <a:t>algorithm</a:t>
            </a:r>
            <a:r>
              <a:rPr lang="fr-FR" dirty="0"/>
              <a:t> version for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number</a:t>
            </a:r>
            <a:r>
              <a:rPr lang="fr-FR" dirty="0"/>
              <a:t> of clusters</a:t>
            </a:r>
          </a:p>
          <a:p>
            <a:r>
              <a:rPr lang="fr-FR" b="1" dirty="0"/>
              <a:t>LI</a:t>
            </a:r>
            <a:r>
              <a:rPr lang="fr-FR" dirty="0"/>
              <a:t> : </a:t>
            </a:r>
            <a:r>
              <a:rPr lang="fr-FR" dirty="0" err="1"/>
              <a:t>determined</a:t>
            </a:r>
            <a:r>
              <a:rPr lang="fr-FR" dirty="0"/>
              <a:t> by </a:t>
            </a:r>
            <a:r>
              <a:rPr lang="fr-FR" dirty="0" err="1"/>
              <a:t>minimizing</a:t>
            </a:r>
            <a:r>
              <a:rPr lang="fr-FR" dirty="0"/>
              <a:t> the </a:t>
            </a:r>
            <a:r>
              <a:rPr lang="fr-FR" i="1" dirty="0"/>
              <a:t>cross-</a:t>
            </a:r>
            <a:r>
              <a:rPr lang="fr-FR" i="1" dirty="0" err="1"/>
              <a:t>entropy</a:t>
            </a:r>
            <a:r>
              <a:rPr lang="fr-FR" dirty="0"/>
              <a:t> </a:t>
            </a:r>
            <a:r>
              <a:rPr lang="fr-FR" dirty="0" err="1"/>
              <a:t>between</a:t>
            </a:r>
            <a:r>
              <a:rPr lang="fr-FR" dirty="0"/>
              <a:t> the FG and the FG </a:t>
            </a:r>
            <a:r>
              <a:rPr lang="fr-FR" dirty="0" err="1"/>
              <a:t>mean</a:t>
            </a:r>
            <a:r>
              <a:rPr lang="fr-FR" dirty="0"/>
              <a:t>, and the BG and the BG </a:t>
            </a:r>
            <a:r>
              <a:rPr lang="fr-FR" dirty="0" err="1"/>
              <a:t>mean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3748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19242-7383-C14A-8361-18B22C932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TRIANGLE </a:t>
            </a:r>
            <a:r>
              <a:rPr lang="fr-FR" dirty="0" err="1"/>
              <a:t>thresholding</a:t>
            </a:r>
            <a:br>
              <a:rPr lang="fr-FR" dirty="0"/>
            </a:br>
            <a:endParaRPr lang="fr-FR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53123BE-A3BE-2B47-9367-AA117B04A2D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78413" y="873882"/>
            <a:ext cx="6199187" cy="465303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D47018-716E-A944-9AF9-9C3B7AE33DC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r>
              <a:rPr lang="fr-FR" dirty="0"/>
              <a:t>TRIANGLE </a:t>
            </a:r>
            <a:r>
              <a:rPr lang="fr-FR" dirty="0" err="1"/>
              <a:t>thresholding</a:t>
            </a:r>
            <a:r>
              <a:rPr lang="fr-FR" dirty="0"/>
              <a:t> </a:t>
            </a:r>
            <a:r>
              <a:rPr lang="fr-FR" dirty="0" err="1"/>
              <a:t>constructs</a:t>
            </a:r>
            <a:r>
              <a:rPr lang="fr-FR" dirty="0"/>
              <a:t> a line </a:t>
            </a:r>
            <a:r>
              <a:rPr lang="fr-FR" dirty="0" err="1"/>
              <a:t>between</a:t>
            </a:r>
            <a:r>
              <a:rPr lang="fr-FR" dirty="0"/>
              <a:t> the </a:t>
            </a:r>
            <a:r>
              <a:rPr lang="fr-FR" dirty="0" err="1"/>
              <a:t>histogram</a:t>
            </a:r>
            <a:r>
              <a:rPr lang="fr-FR" dirty="0"/>
              <a:t> </a:t>
            </a:r>
            <a:r>
              <a:rPr lang="fr-FR" dirty="0" err="1"/>
              <a:t>peak</a:t>
            </a:r>
            <a:r>
              <a:rPr lang="fr-FR" dirty="0"/>
              <a:t> and the </a:t>
            </a:r>
            <a:r>
              <a:rPr lang="fr-FR" dirty="0" err="1"/>
              <a:t>farthest</a:t>
            </a:r>
            <a:r>
              <a:rPr lang="fr-FR" dirty="0"/>
              <a:t> end of the </a:t>
            </a:r>
            <a:r>
              <a:rPr lang="fr-FR" dirty="0" err="1"/>
              <a:t>histogram</a:t>
            </a:r>
            <a:r>
              <a:rPr lang="fr-FR" dirty="0"/>
              <a:t>. The </a:t>
            </a:r>
            <a:r>
              <a:rPr lang="fr-FR" dirty="0" err="1"/>
              <a:t>threshold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 </a:t>
            </a:r>
            <a:r>
              <a:rPr lang="fr-FR" b="1" dirty="0"/>
              <a:t>the point of maximum distance </a:t>
            </a:r>
            <a:r>
              <a:rPr lang="fr-FR" b="1" dirty="0" err="1"/>
              <a:t>between</a:t>
            </a:r>
            <a:r>
              <a:rPr lang="fr-FR" b="1" dirty="0"/>
              <a:t> the line and the </a:t>
            </a:r>
            <a:r>
              <a:rPr lang="fr-FR" b="1" dirty="0" err="1"/>
              <a:t>histogram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4043245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{168586E4-C45E-654E-AA43-D6B316469165}tf10001073</Template>
  <TotalTime>1473</TotalTime>
  <Words>620</Words>
  <Application>Microsoft Office PowerPoint</Application>
  <PresentationFormat>Widescreen</PresentationFormat>
  <Paragraphs>70</Paragraphs>
  <Slides>22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Tw Cen MT</vt:lpstr>
      <vt:lpstr>Droplet</vt:lpstr>
      <vt:lpstr>Segmentation and characterization  of nuclear structures  in super-resolution  microscopy images</vt:lpstr>
      <vt:lpstr>Background : Microscopy technology </vt:lpstr>
      <vt:lpstr>Spinning disk confocal microscopy</vt:lpstr>
      <vt:lpstr>Project goal</vt:lpstr>
      <vt:lpstr>BLOCK DIAGRAM</vt:lpstr>
      <vt:lpstr>TWO CHANNELs</vt:lpstr>
      <vt:lpstr>CHANNEL ONE : 3D visualization NEW ONE</vt:lpstr>
      <vt:lpstr>THERSHOLDING channel one  </vt:lpstr>
      <vt:lpstr>TRIANGLE thresholding </vt:lpstr>
      <vt:lpstr>CHANNEL ONE segmentation (1) : Separate the bacteria from the background</vt:lpstr>
      <vt:lpstr>CHANNEL ONE segmentation (2) : Mark each potential bacterium with a unique label</vt:lpstr>
      <vt:lpstr>CHANNEL ONE segmentation (3) : Remove small islands and holes</vt:lpstr>
      <vt:lpstr>EXPLAINATION OF THE PROBLEM  </vt:lpstr>
      <vt:lpstr>CHANNEL ONE segmentation (4) : seed based watersheds</vt:lpstr>
      <vt:lpstr>Seed based watershed segmentation</vt:lpstr>
      <vt:lpstr>PowerPoint Presentation</vt:lpstr>
      <vt:lpstr>CHANNEL ONE segmentation (5) : Removal of objects touching the image boundary</vt:lpstr>
      <vt:lpstr>A few exemples of The segmented cells…</vt:lpstr>
      <vt:lpstr>Some morphological properties about the segmented cells…</vt:lpstr>
      <vt:lpstr>Poisson – Gaussian Noise</vt:lpstr>
      <vt:lpstr>OUR CHALLENGES TO COME …</vt:lpstr>
      <vt:lpstr>Working environment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Segmentation and characterization of nuclear structures in super-resolution microscopy images </dc:title>
  <dc:creator>Sarah Bouzaglou</dc:creator>
  <cp:lastModifiedBy>Roee Douek</cp:lastModifiedBy>
  <cp:revision>24</cp:revision>
  <dcterms:created xsi:type="dcterms:W3CDTF">2022-01-08T18:34:25Z</dcterms:created>
  <dcterms:modified xsi:type="dcterms:W3CDTF">2022-01-16T07:40:34Z</dcterms:modified>
</cp:coreProperties>
</file>